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90" r:id="rId23"/>
    <p:sldId id="291" r:id="rId24"/>
    <p:sldId id="278" r:id="rId25"/>
    <p:sldId id="279" r:id="rId26"/>
    <p:sldId id="281" r:id="rId27"/>
    <p:sldId id="282" r:id="rId28"/>
    <p:sldId id="284" r:id="rId29"/>
    <p:sldId id="285" r:id="rId30"/>
    <p:sldId id="286" r:id="rId31"/>
    <p:sldId id="287" r:id="rId32"/>
    <p:sldId id="288" r:id="rId33"/>
    <p:sldId id="289" r:id="rId34"/>
  </p:sldIdLst>
  <p:sldSz cx="9144000" cy="5143500" type="screen16x9"/>
  <p:notesSz cx="6858000" cy="9144000"/>
  <p:embeddedFontLst>
    <p:embeddedFont>
      <p:font typeface="Montserrat" panose="020B0604020202020204" charset="0"/>
      <p:regular r:id="rId36"/>
      <p:bold r:id="rId37"/>
      <p:italic r:id="rId38"/>
      <p:boldItalic r:id="rId39"/>
    </p:embeddedFont>
    <p:embeddedFont>
      <p:font typeface="Lato" panose="020B0604020202020204" charset="0"/>
      <p:regular r:id="rId40"/>
      <p:bold r:id="rId41"/>
      <p:italic r:id="rId42"/>
      <p:boldItalic r:id="rId43"/>
    </p:embeddedFont>
    <p:embeddedFont>
      <p:font typeface="Caveat" panose="020B0604020202020204" charset="0"/>
      <p:regular r:id="rId44"/>
      <p:bold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Georgia" panose="02040502050405020303" pitchFamily="18" charset="0"/>
      <p:regular r:id="rId50"/>
      <p:bold r:id="rId51"/>
      <p:italic r:id="rId52"/>
      <p:boldItalic r:id="rId53"/>
    </p:embeddedFont>
    <p:embeddedFont>
      <p:font typeface="Arial Narrow" panose="020B0606020202030204" pitchFamily="34" charset="0"/>
      <p:regular r:id="rId54"/>
      <p:bold r:id="rId55"/>
      <p:italic r:id="rId56"/>
      <p:boldItalic r:id="rId57"/>
    </p:embeddedFont>
    <p:embeddedFont>
      <p:font typeface="Roboto Mono" panose="020B0604020202020204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824">
          <p15:clr>
            <a:srgbClr val="9AA0A6"/>
          </p15:clr>
        </p15:guide>
        <p15:guide id="2" pos="5251">
          <p15:clr>
            <a:srgbClr val="9AA0A6"/>
          </p15:clr>
        </p15:guide>
        <p15:guide id="3" orient="horz" pos="282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14" y="216"/>
      </p:cViewPr>
      <p:guideLst>
        <p:guide orient="horz" pos="824"/>
        <p:guide pos="5251"/>
        <p:guide orient="horz" pos="282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font" Target="fonts/font23.fntdata"/><Relationship Id="rId5" Type="http://schemas.openxmlformats.org/officeDocument/2006/relationships/slide" Target="slides/slide4.xml"/><Relationship Id="rId61" Type="http://schemas.openxmlformats.org/officeDocument/2006/relationships/font" Target="fonts/font2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font" Target="fonts/font25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f57d467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0" name="Google Shape;60;g9f57d467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01530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13970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d65ff541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d65ff541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d660b673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d660b673d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d4d0c3ae31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gd4d0c3ae31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51" name="Google Shape;51;p12" descr="E:\Documentos\Joel\Joel 2020\Educacion y Tecnica\Membrete Politecnico\Power horizontal-0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1"/>
            <a:ext cx="914400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9" name="Google Shape;9;p1" descr="E:\Documentos\Joel\Joel 2020\Educacion y Tecnica\Membrete Politecnico\Power-06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-45075" y="-27377"/>
            <a:ext cx="9225576" cy="514349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about/free-and-open-sourc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tlassian.com/es/git/tutorials/comparing-workflows/gitflow-workflow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tlassian.com/es/git/tutorials/comparing-workflows/gitflow-workflow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rogerdudler.github.io/git-guide/index.es.htm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tlassian.com/es/git/tutorials/learn-git-with-bitbucket-cloud" TargetMode="Externa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-cs-students.stanford.edu/~blynn/gitmagic/intl/es/book.pdf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github.com/training-kit/downloads/es_ES/github-git-cheat-sheet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gitbranching.js.org/?locale=es_ES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git-school.github.io/visualizing-git/#cherry-pick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-scm.com/book/es/v2/Inicio---Sobre-el-Control-de-Versiones-Instalaci%C3%B3n-de-Gi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4572000" y="3883994"/>
            <a:ext cx="4327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-419" sz="48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Git y GitHub</a:t>
            </a:r>
            <a:r>
              <a:rPr lang="es-419" sz="54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endParaRPr sz="5400" b="1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2222844" y="136127"/>
            <a:ext cx="329711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419" dirty="0"/>
              <a:t>Instalación de GIT</a:t>
            </a:r>
            <a:endParaRPr dirty="0"/>
          </a:p>
        </p:txBody>
      </p:sp>
      <p:grpSp>
        <p:nvGrpSpPr>
          <p:cNvPr id="139" name="Google Shape;139;p24"/>
          <p:cNvGrpSpPr/>
          <p:nvPr/>
        </p:nvGrpSpPr>
        <p:grpSpPr>
          <a:xfrm>
            <a:off x="158517" y="1241912"/>
            <a:ext cx="4438650" cy="3276600"/>
            <a:chOff x="133350" y="1635641"/>
            <a:chExt cx="4438650" cy="3276600"/>
          </a:xfrm>
        </p:grpSpPr>
        <p:pic>
          <p:nvPicPr>
            <p:cNvPr id="140" name="Google Shape;140;p2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3350" y="1635641"/>
              <a:ext cx="4438650" cy="3276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" name="Google Shape;141;p24"/>
            <p:cNvSpPr/>
            <p:nvPr/>
          </p:nvSpPr>
          <p:spPr>
            <a:xfrm>
              <a:off x="2588208" y="3253563"/>
              <a:ext cx="829339" cy="552893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2" name="Google Shape;142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3530" y="1241912"/>
            <a:ext cx="4234970" cy="3284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>
            <a:spLocks noGrp="1"/>
          </p:cNvSpPr>
          <p:nvPr>
            <p:ph type="title"/>
          </p:nvPr>
        </p:nvSpPr>
        <p:spPr>
          <a:xfrm>
            <a:off x="2208137" y="130286"/>
            <a:ext cx="352993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419" dirty="0"/>
              <a:t>Instalación de GIT</a:t>
            </a:r>
            <a:endParaRPr dirty="0"/>
          </a:p>
        </p:txBody>
      </p:sp>
      <p:pic>
        <p:nvPicPr>
          <p:cNvPr id="148" name="Google Shape;14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3071" y="1239815"/>
            <a:ext cx="4044356" cy="3136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55890" y="1239815"/>
            <a:ext cx="4044356" cy="3136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>
            <a:spLocks noGrp="1"/>
          </p:cNvSpPr>
          <p:nvPr>
            <p:ph type="title"/>
          </p:nvPr>
        </p:nvSpPr>
        <p:spPr>
          <a:xfrm>
            <a:off x="2029898" y="105119"/>
            <a:ext cx="343133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419" dirty="0"/>
              <a:t>Instalación de GIT</a:t>
            </a:r>
            <a:endParaRPr dirty="0"/>
          </a:p>
        </p:txBody>
      </p:sp>
      <p:pic>
        <p:nvPicPr>
          <p:cNvPr id="155" name="Google Shape;15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516" y="1285686"/>
            <a:ext cx="4221346" cy="3273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54597" y="1285686"/>
            <a:ext cx="4221346" cy="3273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>
            <a:spLocks noGrp="1"/>
          </p:cNvSpPr>
          <p:nvPr>
            <p:ph type="title"/>
          </p:nvPr>
        </p:nvSpPr>
        <p:spPr>
          <a:xfrm>
            <a:off x="1805025" y="88341"/>
            <a:ext cx="361426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419" dirty="0"/>
              <a:t>Instalación de GIT</a:t>
            </a:r>
            <a:endParaRPr dirty="0"/>
          </a:p>
        </p:txBody>
      </p:sp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009" y="1233297"/>
            <a:ext cx="4150866" cy="3219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78875" y="1233297"/>
            <a:ext cx="4150866" cy="3219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>
            <a:spLocks noGrp="1"/>
          </p:cNvSpPr>
          <p:nvPr>
            <p:ph type="title"/>
          </p:nvPr>
        </p:nvSpPr>
        <p:spPr>
          <a:xfrm>
            <a:off x="2189288" y="189009"/>
            <a:ext cx="354878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419" dirty="0"/>
              <a:t>Instalación de GIT</a:t>
            </a:r>
            <a:endParaRPr dirty="0"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263" y="1393702"/>
            <a:ext cx="4109596" cy="318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74423" y="1393702"/>
            <a:ext cx="4109595" cy="318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>
            <a:spLocks noGrp="1"/>
          </p:cNvSpPr>
          <p:nvPr>
            <p:ph type="title"/>
          </p:nvPr>
        </p:nvSpPr>
        <p:spPr>
          <a:xfrm>
            <a:off x="2338065" y="163842"/>
            <a:ext cx="370200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419" dirty="0"/>
              <a:t>Instalación de GIT</a:t>
            </a:r>
            <a:endParaRPr dirty="0"/>
          </a:p>
        </p:txBody>
      </p:sp>
      <p:pic>
        <p:nvPicPr>
          <p:cNvPr id="176" name="Google Shape;17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9852" y="1299618"/>
            <a:ext cx="4682063" cy="2981693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9"/>
          <p:cNvSpPr txBox="1"/>
          <p:nvPr/>
        </p:nvSpPr>
        <p:spPr>
          <a:xfrm>
            <a:off x="5522673" y="2259400"/>
            <a:ext cx="351891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ls: </a:t>
            </a:r>
            <a:r>
              <a:rPr lang="es-419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lista los directorios y archivos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pwd</a:t>
            </a:r>
            <a:r>
              <a:rPr lang="es-419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directorio actual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>
            <a:spLocks noGrp="1"/>
          </p:cNvSpPr>
          <p:nvPr>
            <p:ph type="title"/>
          </p:nvPr>
        </p:nvSpPr>
        <p:spPr>
          <a:xfrm>
            <a:off x="2864631" y="284298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419" dirty="0"/>
              <a:t>Trabajando con </a:t>
            </a:r>
            <a:r>
              <a:rPr lang="es-419" dirty="0" err="1"/>
              <a:t>Git</a:t>
            </a:r>
            <a:endParaRPr dirty="0"/>
          </a:p>
        </p:txBody>
      </p:sp>
      <p:sp>
        <p:nvSpPr>
          <p:cNvPr id="183" name="Google Shape;183;p30"/>
          <p:cNvSpPr txBox="1">
            <a:spLocks noGrp="1"/>
          </p:cNvSpPr>
          <p:nvPr>
            <p:ph type="body" idx="1"/>
          </p:nvPr>
        </p:nvSpPr>
        <p:spPr>
          <a:xfrm>
            <a:off x="311699" y="2140532"/>
            <a:ext cx="3824365" cy="2443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-419" sz="1900"/>
              <a:t>Desde la línea de comandos</a:t>
            </a:r>
            <a:endParaRPr sz="1900"/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-419" sz="1900"/>
              <a:t>Existen herramientas con interfaz de usuario gráfica</a:t>
            </a:r>
            <a:endParaRPr sz="1900"/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-419" sz="1900"/>
              <a:t>Está integrada a la mayoría de los IDE</a:t>
            </a:r>
            <a:endParaRPr sz="1900"/>
          </a:p>
        </p:txBody>
      </p:sp>
      <p:pic>
        <p:nvPicPr>
          <p:cNvPr id="184" name="Google Shape;18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92400" y="1983125"/>
            <a:ext cx="3742800" cy="2757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>
            <a:spLocks noGrp="1"/>
          </p:cNvSpPr>
          <p:nvPr>
            <p:ph type="title"/>
          </p:nvPr>
        </p:nvSpPr>
        <p:spPr>
          <a:xfrm>
            <a:off x="2132125" y="305599"/>
            <a:ext cx="599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419" dirty="0"/>
              <a:t>Ayuda desde la línea de comandos</a:t>
            </a:r>
            <a:endParaRPr dirty="0"/>
          </a:p>
        </p:txBody>
      </p:sp>
      <p:sp>
        <p:nvSpPr>
          <p:cNvPr id="190" name="Google Shape;190;p31"/>
          <p:cNvSpPr txBox="1"/>
          <p:nvPr/>
        </p:nvSpPr>
        <p:spPr>
          <a:xfrm>
            <a:off x="525000" y="1881025"/>
            <a:ext cx="8307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λ git </a:t>
            </a:r>
            <a:r>
              <a:rPr lang="es-419" sz="1350" b="0" i="0" u="none" strike="noStrike" cap="none">
                <a:solidFill>
                  <a:srgbClr val="8E7CC3"/>
                </a:solidFill>
                <a:latin typeface="Roboto Mono"/>
                <a:ea typeface="Roboto Mono"/>
                <a:cs typeface="Roboto Mono"/>
                <a:sym typeface="Roboto Mono"/>
              </a:rPr>
              <a:t>help</a:t>
            </a:r>
            <a:endParaRPr sz="1350" b="0" i="0" u="none" strike="noStrike" cap="none">
              <a:solidFill>
                <a:srgbClr val="8E7CC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usage: git [--version] [--help] [-C &lt;path&gt;] [-c &lt;name&gt;=&lt;value&gt;]</a:t>
            </a:r>
            <a:endParaRPr sz="1350" b="0" i="0" u="none" strike="noStrike" cap="non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[--exec-path[=&lt;path&gt;]] [--html-path] [--man-path] [--info-path]</a:t>
            </a:r>
            <a:endParaRPr sz="1350" b="0" i="0" u="none" strike="noStrike" cap="non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[-p | --paginate | -P | --no-pager] [--no-replace-objects] [--bare]</a:t>
            </a:r>
            <a:endParaRPr sz="1350" b="0" i="0" u="none" strike="noStrike" cap="non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[--git-dir=&lt;path&gt;] [--work-tree=&lt;path&gt;] [--namespace=&lt;name&gt;]</a:t>
            </a:r>
            <a:endParaRPr sz="1350" b="0" i="0" u="none" strike="noStrike" cap="non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&lt;command&gt; [&lt;args&gt;]</a:t>
            </a:r>
            <a:endParaRPr sz="1350" b="0" i="0" u="none" strike="noStrike" cap="non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These are common Git commands used in various situations:</a:t>
            </a:r>
            <a:endParaRPr sz="1350" b="0" i="0" u="none" strike="noStrike" cap="non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1350" b="0" i="0" u="none" strike="noStrike" cap="non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>
            <a:spLocks noGrp="1"/>
          </p:cNvSpPr>
          <p:nvPr>
            <p:ph type="title"/>
          </p:nvPr>
        </p:nvSpPr>
        <p:spPr>
          <a:xfrm>
            <a:off x="2482903" y="256121"/>
            <a:ext cx="395145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419" dirty="0"/>
              <a:t>Comandos Básicos</a:t>
            </a:r>
            <a:endParaRPr dirty="0"/>
          </a:p>
        </p:txBody>
      </p:sp>
      <p:sp>
        <p:nvSpPr>
          <p:cNvPr id="196" name="Google Shape;196;p32"/>
          <p:cNvSpPr txBox="1">
            <a:spLocks noGrp="1"/>
          </p:cNvSpPr>
          <p:nvPr>
            <p:ph type="body" idx="1"/>
          </p:nvPr>
        </p:nvSpPr>
        <p:spPr>
          <a:xfrm>
            <a:off x="5863037" y="1947353"/>
            <a:ext cx="2940722" cy="273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419">
                <a:latin typeface="Georgia"/>
                <a:ea typeface="Georgia"/>
                <a:cs typeface="Georgia"/>
                <a:sym typeface="Georgia"/>
              </a:rPr>
              <a:t>git init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419">
                <a:latin typeface="Georgia"/>
                <a:ea typeface="Georgia"/>
                <a:cs typeface="Georgia"/>
                <a:sym typeface="Georgia"/>
              </a:rPr>
              <a:t>git add &lt;file&gt;</a:t>
            </a:r>
            <a:endParaRPr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419">
                <a:latin typeface="Georgia"/>
                <a:ea typeface="Georgia"/>
                <a:cs typeface="Georgia"/>
                <a:sym typeface="Georgia"/>
              </a:rPr>
              <a:t>git status</a:t>
            </a:r>
            <a:endParaRPr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419">
                <a:latin typeface="Georgia"/>
                <a:ea typeface="Georgia"/>
                <a:cs typeface="Georgia"/>
                <a:sym typeface="Georgia"/>
              </a:rPr>
              <a:t>git commit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419">
                <a:latin typeface="Georgia"/>
                <a:ea typeface="Georgia"/>
                <a:cs typeface="Georgia"/>
                <a:sym typeface="Georgia"/>
              </a:rPr>
              <a:t>git push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419">
                <a:latin typeface="Georgia"/>
                <a:ea typeface="Georgia"/>
                <a:cs typeface="Georgia"/>
                <a:sym typeface="Georgia"/>
              </a:rPr>
              <a:t>git pull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419">
                <a:latin typeface="Georgia"/>
                <a:ea typeface="Georgia"/>
                <a:cs typeface="Georgia"/>
                <a:sym typeface="Georgia"/>
              </a:rPr>
              <a:t>git clone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97" name="Google Shape;197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893" y="1947353"/>
            <a:ext cx="4019107" cy="258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>
            <a:spLocks noGrp="1"/>
          </p:cNvSpPr>
          <p:nvPr>
            <p:ph type="title"/>
          </p:nvPr>
        </p:nvSpPr>
        <p:spPr>
          <a:xfrm>
            <a:off x="2609200" y="232337"/>
            <a:ext cx="212241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419" dirty="0" err="1"/>
              <a:t>git</a:t>
            </a:r>
            <a:r>
              <a:rPr lang="es-419" dirty="0"/>
              <a:t> </a:t>
            </a:r>
            <a:r>
              <a:rPr lang="es-419" dirty="0" err="1"/>
              <a:t>help</a:t>
            </a:r>
            <a:endParaRPr dirty="0"/>
          </a:p>
        </p:txBody>
      </p:sp>
      <p:sp>
        <p:nvSpPr>
          <p:cNvPr id="203" name="Google Shape;203;p33"/>
          <p:cNvSpPr txBox="1"/>
          <p:nvPr/>
        </p:nvSpPr>
        <p:spPr>
          <a:xfrm>
            <a:off x="474200" y="1478750"/>
            <a:ext cx="8307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0" i="0" u="sng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λ git </a:t>
            </a:r>
            <a:r>
              <a:rPr lang="es-419" sz="1350" b="0" i="0" u="sng" strike="noStrike" cap="none">
                <a:solidFill>
                  <a:srgbClr val="674EA7"/>
                </a:solidFill>
                <a:latin typeface="Roboto Mono"/>
                <a:ea typeface="Roboto Mono"/>
                <a:cs typeface="Roboto Mono"/>
                <a:sym typeface="Roboto Mono"/>
              </a:rPr>
              <a:t>help</a:t>
            </a:r>
            <a:r>
              <a:rPr lang="es-419" sz="1350" b="0" i="0" u="sng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config</a:t>
            </a:r>
            <a:endParaRPr sz="1350" b="0" i="0" u="sng" strike="noStrike" cap="non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sng" strike="noStrike" cap="non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04" name="Google Shape;20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3886" y="805037"/>
            <a:ext cx="6004878" cy="3783588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3"/>
          <p:cNvSpPr txBox="1"/>
          <p:nvPr/>
        </p:nvSpPr>
        <p:spPr>
          <a:xfrm>
            <a:off x="234700" y="2522063"/>
            <a:ext cx="2374500" cy="14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419" sz="2600" b="0" i="0" u="none" strike="noStrike" cap="none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se le puede pasar cualquier comando de git</a:t>
            </a:r>
            <a:endParaRPr sz="2600" b="0" i="0" u="none" strike="noStrike" cap="none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06" name="Google Shape;206;p33"/>
          <p:cNvSpPr/>
          <p:nvPr/>
        </p:nvSpPr>
        <p:spPr>
          <a:xfrm>
            <a:off x="1197025" y="1889075"/>
            <a:ext cx="870225" cy="682675"/>
          </a:xfrm>
          <a:custGeom>
            <a:avLst/>
            <a:gdLst/>
            <a:ahLst/>
            <a:cxnLst/>
            <a:rect l="l" t="t" r="r" b="b"/>
            <a:pathLst>
              <a:path w="34809" h="27307" extrusionOk="0">
                <a:moveTo>
                  <a:pt x="0" y="27307"/>
                </a:moveTo>
                <a:cubicBezTo>
                  <a:pt x="686" y="24813"/>
                  <a:pt x="-1247" y="14713"/>
                  <a:pt x="4115" y="12344"/>
                </a:cubicBezTo>
                <a:cubicBezTo>
                  <a:pt x="9477" y="9975"/>
                  <a:pt x="27246" y="15149"/>
                  <a:pt x="32171" y="13092"/>
                </a:cubicBezTo>
                <a:cubicBezTo>
                  <a:pt x="37096" y="11035"/>
                  <a:pt x="33418" y="2182"/>
                  <a:pt x="33667" y="0"/>
                </a:cubicBezTo>
              </a:path>
            </a:pathLst>
          </a:cu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1439771" y="1018717"/>
            <a:ext cx="55491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419" dirty="0"/>
              <a:t>Sistema de Control de Versiones</a:t>
            </a:r>
            <a:endParaRPr dirty="0"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652632"/>
            <a:ext cx="8177959" cy="3132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-419" b="0" i="0" dirty="0" err="1">
                <a:solidFill>
                  <a:srgbClr val="4E443C"/>
                </a:solidFill>
                <a:latin typeface="Georgia"/>
                <a:ea typeface="Georgia"/>
                <a:cs typeface="Georgia"/>
                <a:sym typeface="Georgia"/>
              </a:rPr>
              <a:t>Git</a:t>
            </a:r>
            <a:r>
              <a:rPr lang="es-419" b="0" i="0" dirty="0">
                <a:solidFill>
                  <a:srgbClr val="4E443C"/>
                </a:solidFill>
                <a:latin typeface="Georgia"/>
                <a:ea typeface="Georgia"/>
                <a:cs typeface="Georgia"/>
                <a:sym typeface="Georgia"/>
              </a:rPr>
              <a:t> es un </a:t>
            </a:r>
            <a:r>
              <a:rPr lang="es-419" b="1" i="0" dirty="0">
                <a:solidFill>
                  <a:srgbClr val="4E443C"/>
                </a:solidFill>
                <a:latin typeface="Georgia"/>
                <a:ea typeface="Georgia"/>
                <a:cs typeface="Georgia"/>
                <a:sym typeface="Georgia"/>
              </a:rPr>
              <a:t>sistema de control de versiones (VCS) </a:t>
            </a:r>
            <a:r>
              <a:rPr lang="es-419" b="0" i="0" dirty="0">
                <a:solidFill>
                  <a:srgbClr val="4E443C"/>
                </a:solidFill>
                <a:latin typeface="Georgia"/>
                <a:ea typeface="Georgia"/>
                <a:cs typeface="Georgia"/>
                <a:sym typeface="Georgia"/>
              </a:rPr>
              <a:t>distribuido </a:t>
            </a:r>
            <a:r>
              <a:rPr lang="es-419" b="0" i="0" u="sng" strike="noStrike" dirty="0">
                <a:solidFill>
                  <a:srgbClr val="0388A6"/>
                </a:solidFill>
                <a:latin typeface="Georgia"/>
                <a:ea typeface="Georgia"/>
                <a:cs typeface="Georgia"/>
                <a:sym typeface="Georgia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gratuito y de código abierto</a:t>
            </a:r>
            <a:r>
              <a:rPr lang="es-419" b="0" i="0" dirty="0">
                <a:solidFill>
                  <a:srgbClr val="4E443C"/>
                </a:solidFill>
                <a:latin typeface="Georgia"/>
                <a:ea typeface="Georgia"/>
                <a:cs typeface="Georgia"/>
                <a:sym typeface="Georgia"/>
              </a:rPr>
              <a:t> diseñado para manejar desde proyectos pequeños a muy grandes, con velocidad y eficiencia.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</a:pPr>
            <a:r>
              <a:rPr lang="es-419" dirty="0">
                <a:solidFill>
                  <a:srgbClr val="4E443C"/>
                </a:solidFill>
                <a:latin typeface="Georgia"/>
                <a:ea typeface="Georgia"/>
                <a:cs typeface="Georgia"/>
                <a:sym typeface="Georgia"/>
              </a:rPr>
              <a:t>Nos permite conocer los cambios realizados en los programas o software que vamos desarrollando con el paso del tiempo. Administra las distintas versiones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</a:pPr>
            <a:r>
              <a:rPr lang="es-419" b="0" i="0" dirty="0">
                <a:solidFill>
                  <a:srgbClr val="4E443C"/>
                </a:solidFill>
                <a:latin typeface="Georgia"/>
                <a:ea typeface="Georgia"/>
                <a:cs typeface="Georgia"/>
                <a:sym typeface="Georgia"/>
              </a:rPr>
              <a:t>N</a:t>
            </a:r>
            <a:r>
              <a:rPr lang="es-419" dirty="0">
                <a:solidFill>
                  <a:srgbClr val="4E443C"/>
                </a:solidFill>
                <a:latin typeface="Georgia"/>
                <a:ea typeface="Georgia"/>
                <a:cs typeface="Georgia"/>
                <a:sym typeface="Georgia"/>
              </a:rPr>
              <a:t>ace como necesidad de control para el </a:t>
            </a:r>
            <a:r>
              <a:rPr lang="es-419" dirty="0" err="1">
                <a:solidFill>
                  <a:srgbClr val="4E443C"/>
                </a:solidFill>
                <a:latin typeface="Georgia"/>
                <a:ea typeface="Georgia"/>
                <a:cs typeface="Georgia"/>
                <a:sym typeface="Georgia"/>
              </a:rPr>
              <a:t>Kernel</a:t>
            </a:r>
            <a:r>
              <a:rPr lang="es-419" dirty="0">
                <a:solidFill>
                  <a:srgbClr val="4E443C"/>
                </a:solidFill>
                <a:latin typeface="Georgia"/>
                <a:ea typeface="Georgia"/>
                <a:cs typeface="Georgia"/>
                <a:sym typeface="Georgia"/>
              </a:rPr>
              <a:t> de Linux. 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</a:pPr>
            <a:r>
              <a:rPr lang="es-419" b="0" i="0" dirty="0">
                <a:solidFill>
                  <a:srgbClr val="4E443C"/>
                </a:solidFill>
                <a:latin typeface="Georgia"/>
                <a:ea typeface="Georgia"/>
                <a:cs typeface="Georgia"/>
                <a:sym typeface="Georgia"/>
              </a:rPr>
              <a:t>Coordinar el trabajo entre los diferentes desarrolladores del equipo.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300"/>
              <a:buChar char="●"/>
            </a:pPr>
            <a:r>
              <a:rPr lang="es-419" dirty="0">
                <a:solidFill>
                  <a:srgbClr val="4E443C"/>
                </a:solidFill>
                <a:latin typeface="Georgia"/>
                <a:ea typeface="Georgia"/>
                <a:cs typeface="Georgia"/>
                <a:sym typeface="Georgia"/>
              </a:rPr>
              <a:t>Repositorios Locales y Remotos.</a:t>
            </a:r>
            <a:endParaRPr b="0" i="0" dirty="0">
              <a:solidFill>
                <a:srgbClr val="4E443C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77195" y="3296873"/>
            <a:ext cx="1357748" cy="136309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/>
          <p:nvPr/>
        </p:nvSpPr>
        <p:spPr>
          <a:xfrm>
            <a:off x="1892854" y="82104"/>
            <a:ext cx="4327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-419" sz="48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Git y GitHub</a:t>
            </a:r>
            <a:r>
              <a:rPr lang="es-419" sz="54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endParaRPr sz="5400" b="1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>
            <a:spLocks noGrp="1"/>
          </p:cNvSpPr>
          <p:nvPr>
            <p:ph type="title"/>
          </p:nvPr>
        </p:nvSpPr>
        <p:spPr>
          <a:xfrm>
            <a:off x="2526278" y="161108"/>
            <a:ext cx="337779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419" dirty="0"/>
              <a:t>Configurando </a:t>
            </a:r>
            <a:r>
              <a:rPr lang="es-419" dirty="0" err="1"/>
              <a:t>Git</a:t>
            </a:r>
            <a:endParaRPr dirty="0"/>
          </a:p>
        </p:txBody>
      </p:sp>
      <p:sp>
        <p:nvSpPr>
          <p:cNvPr id="212" name="Google Shape;212;p34"/>
          <p:cNvSpPr txBox="1"/>
          <p:nvPr/>
        </p:nvSpPr>
        <p:spPr>
          <a:xfrm>
            <a:off x="474200" y="1478750"/>
            <a:ext cx="8307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λ git config --global user.name “Nombre Apellido"</a:t>
            </a:r>
            <a:endParaRPr sz="1350" b="0" i="0" u="none" strike="noStrike" cap="non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λ git config --global user.email “nombre@ejemplo.com”</a:t>
            </a:r>
            <a:endParaRPr sz="1350" b="0" i="0" u="none" strike="noStrike" cap="non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0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λ git config --global color.ui true</a:t>
            </a:r>
            <a:endParaRPr sz="1350" b="0" i="0" u="none" strike="noStrike" cap="non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275050" y="845750"/>
            <a:ext cx="6300000" cy="10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419"/>
              <a:t>Flujo de Trabajo</a:t>
            </a:r>
            <a:endParaRPr/>
          </a:p>
        </p:txBody>
      </p:sp>
      <p:pic>
        <p:nvPicPr>
          <p:cNvPr id="218" name="Google Shape;21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050" y="327171"/>
            <a:ext cx="8001167" cy="4454554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5"/>
          <p:cNvSpPr txBox="1"/>
          <p:nvPr/>
        </p:nvSpPr>
        <p:spPr>
          <a:xfrm>
            <a:off x="2202150" y="4050500"/>
            <a:ext cx="8931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git add</a:t>
            </a:r>
            <a:endParaRPr sz="14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35"/>
          <p:cNvSpPr txBox="1"/>
          <p:nvPr/>
        </p:nvSpPr>
        <p:spPr>
          <a:xfrm>
            <a:off x="5972625" y="4065100"/>
            <a:ext cx="8931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git push</a:t>
            </a:r>
            <a:endParaRPr sz="14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35"/>
          <p:cNvSpPr txBox="1"/>
          <p:nvPr/>
        </p:nvSpPr>
        <p:spPr>
          <a:xfrm>
            <a:off x="4049225" y="1424675"/>
            <a:ext cx="13968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git </a:t>
            </a:r>
            <a:r>
              <a:rPr lang="es-419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commit</a:t>
            </a:r>
            <a:endParaRPr sz="14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796877" y="283688"/>
            <a:ext cx="3679423" cy="647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419" dirty="0"/>
              <a:t>Flujo de Trabajo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843" y="1132514"/>
            <a:ext cx="3992545" cy="336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582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912991" y="167573"/>
            <a:ext cx="3679423" cy="647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419" dirty="0"/>
              <a:t>Flujo de Trabajo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51" y="931178"/>
            <a:ext cx="7574606" cy="369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553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DEMO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7"/>
          <p:cNvPicPr preferRelativeResize="0"/>
          <p:nvPr/>
        </p:nvPicPr>
        <p:blipFill rotWithShape="1">
          <a:blip r:embed="rId3">
            <a:alphaModFix/>
          </a:blip>
          <a:srcRect b="24092"/>
          <a:stretch/>
        </p:blipFill>
        <p:spPr>
          <a:xfrm>
            <a:off x="2539757" y="251670"/>
            <a:ext cx="4389549" cy="4253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9"/>
          <p:cNvPicPr preferRelativeResize="0"/>
          <p:nvPr/>
        </p:nvPicPr>
        <p:blipFill rotWithShape="1">
          <a:blip r:embed="rId3">
            <a:alphaModFix/>
          </a:blip>
          <a:srcRect t="30879" b="28330"/>
          <a:stretch/>
        </p:blipFill>
        <p:spPr>
          <a:xfrm>
            <a:off x="149325" y="1892594"/>
            <a:ext cx="8845376" cy="215841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9"/>
          <p:cNvSpPr txBox="1">
            <a:spLocks noGrp="1"/>
          </p:cNvSpPr>
          <p:nvPr>
            <p:ph type="title"/>
          </p:nvPr>
        </p:nvSpPr>
        <p:spPr>
          <a:xfrm>
            <a:off x="1943267" y="364572"/>
            <a:ext cx="671765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419" sz="2700" dirty="0"/>
              <a:t>¿Cómo colaborar en un proyecto de </a:t>
            </a:r>
            <a:r>
              <a:rPr lang="es-419" sz="2700" dirty="0" err="1"/>
              <a:t>Git</a:t>
            </a:r>
            <a:r>
              <a:rPr lang="es-419" sz="2700" dirty="0"/>
              <a:t>?</a:t>
            </a:r>
            <a:endParaRPr sz="2700" dirty="0"/>
          </a:p>
        </p:txBody>
      </p:sp>
      <p:sp>
        <p:nvSpPr>
          <p:cNvPr id="244" name="Google Shape;244;p39"/>
          <p:cNvSpPr txBox="1"/>
          <p:nvPr/>
        </p:nvSpPr>
        <p:spPr>
          <a:xfrm>
            <a:off x="1727891" y="4338400"/>
            <a:ext cx="5130109" cy="386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https://www.atlassian.com/es/git/tutorials/comparing-workflows/gitflow-workflow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>
            <a:spLocks noGrp="1"/>
          </p:cNvSpPr>
          <p:nvPr>
            <p:ph type="title"/>
          </p:nvPr>
        </p:nvSpPr>
        <p:spPr>
          <a:xfrm>
            <a:off x="1985503" y="151888"/>
            <a:ext cx="408749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Flujo de Trabajo en </a:t>
            </a:r>
            <a:r>
              <a:rPr lang="es-419" dirty="0" err="1"/>
              <a:t>Git</a:t>
            </a:r>
            <a:endParaRPr dirty="0"/>
          </a:p>
        </p:txBody>
      </p:sp>
      <p:sp>
        <p:nvSpPr>
          <p:cNvPr id="250" name="Google Shape;250;p40"/>
          <p:cNvSpPr txBox="1">
            <a:spLocks noGrp="1"/>
          </p:cNvSpPr>
          <p:nvPr>
            <p:ph type="body" idx="1"/>
          </p:nvPr>
        </p:nvSpPr>
        <p:spPr>
          <a:xfrm>
            <a:off x="311780" y="10619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Como punto de partida, te proponemos analizar el flujo de trabajo diseñado por </a:t>
            </a:r>
            <a:r>
              <a:rPr lang="es-419" dirty="0" err="1"/>
              <a:t>Vincent</a:t>
            </a:r>
            <a:r>
              <a:rPr lang="es-419" dirty="0"/>
              <a:t> </a:t>
            </a:r>
            <a:r>
              <a:rPr lang="es-419" dirty="0" err="1"/>
              <a:t>Driessen</a:t>
            </a:r>
            <a:r>
              <a:rPr lang="es-419" dirty="0"/>
              <a:t> en </a:t>
            </a:r>
            <a:r>
              <a:rPr lang="es-419" dirty="0" err="1"/>
              <a:t>nvie</a:t>
            </a:r>
            <a:r>
              <a:rPr lang="es-419" dirty="0"/>
              <a:t> el cual, proporciona un modelo sólido para gestionar proyectos.</a:t>
            </a:r>
            <a:endParaRPr dirty="0"/>
          </a:p>
        </p:txBody>
      </p:sp>
      <p:pic>
        <p:nvPicPr>
          <p:cNvPr id="251" name="Google Shape;251;p40"/>
          <p:cNvPicPr preferRelativeResize="0"/>
          <p:nvPr/>
        </p:nvPicPr>
        <p:blipFill rotWithShape="1">
          <a:blip r:embed="rId3">
            <a:alphaModFix/>
          </a:blip>
          <a:srcRect l="38183" t="44076" r="20986" b="10874"/>
          <a:stretch/>
        </p:blipFill>
        <p:spPr>
          <a:xfrm>
            <a:off x="5060771" y="1955257"/>
            <a:ext cx="3771609" cy="2215293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0"/>
          <p:cNvSpPr txBox="1"/>
          <p:nvPr/>
        </p:nvSpPr>
        <p:spPr>
          <a:xfrm>
            <a:off x="365425" y="4170550"/>
            <a:ext cx="8218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Para profundizar clic en el siguiente enlace: </a:t>
            </a:r>
            <a:r>
              <a:rPr lang="es-419" u="sng">
                <a:solidFill>
                  <a:schemeClr val="hlink"/>
                </a:solidFill>
                <a:hlinkClick r:id="rId4"/>
              </a:rPr>
              <a:t>https://www.atlassian.com/es/git/tutorials/comparing-workflows/gitflow-workflow</a:t>
            </a:r>
            <a:r>
              <a:rPr lang="es-419"/>
              <a:t>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>
            <a:spLocks noGrp="1"/>
          </p:cNvSpPr>
          <p:nvPr>
            <p:ph type="title"/>
          </p:nvPr>
        </p:nvSpPr>
        <p:spPr>
          <a:xfrm>
            <a:off x="2412375" y="197499"/>
            <a:ext cx="366125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419" dirty="0" err="1"/>
              <a:t>Git</a:t>
            </a:r>
            <a:r>
              <a:rPr lang="es-419" dirty="0"/>
              <a:t>: la guía sencilla</a:t>
            </a:r>
            <a:endParaRPr dirty="0"/>
          </a:p>
        </p:txBody>
      </p:sp>
      <p:sp>
        <p:nvSpPr>
          <p:cNvPr id="264" name="Google Shape;264;p42"/>
          <p:cNvSpPr txBox="1">
            <a:spLocks noGrp="1"/>
          </p:cNvSpPr>
          <p:nvPr>
            <p:ph type="body" idx="1"/>
          </p:nvPr>
        </p:nvSpPr>
        <p:spPr>
          <a:xfrm>
            <a:off x="311933" y="1512688"/>
            <a:ext cx="44565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-419" sz="1500" u="sng" dirty="0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https://rogerdudler.github.io/git-guide/index.es.html</a:t>
            </a:r>
            <a:endParaRPr sz="1500" dirty="0">
              <a:solidFill>
                <a:schemeClr val="dk1"/>
              </a:solidFill>
            </a:endParaRPr>
          </a:p>
        </p:txBody>
      </p:sp>
      <p:pic>
        <p:nvPicPr>
          <p:cNvPr id="265" name="Google Shape;265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3731" y="945461"/>
            <a:ext cx="5099807" cy="36804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21600" y="2981260"/>
            <a:ext cx="29242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>
                <a:hlinkClick r:id="rId5"/>
              </a:rPr>
              <a:t>https://</a:t>
            </a:r>
            <a:r>
              <a:rPr lang="es-AR" dirty="0" smtClean="0">
                <a:hlinkClick r:id="rId5"/>
              </a:rPr>
              <a:t>www.atlassian.com/es/git/tutorials/learn-git-with-bitbucket-cloud</a:t>
            </a:r>
            <a:endParaRPr lang="es-AR" dirty="0"/>
          </a:p>
          <a:p>
            <a:endParaRPr lang="es-AR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>
            <a:spLocks noGrp="1"/>
          </p:cNvSpPr>
          <p:nvPr>
            <p:ph type="title"/>
          </p:nvPr>
        </p:nvSpPr>
        <p:spPr>
          <a:xfrm>
            <a:off x="2721166" y="238025"/>
            <a:ext cx="352926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419" dirty="0"/>
              <a:t>Prefieres un libro...</a:t>
            </a:r>
            <a:endParaRPr dirty="0"/>
          </a:p>
        </p:txBody>
      </p:sp>
      <p:sp>
        <p:nvSpPr>
          <p:cNvPr id="271" name="Google Shape;271;p43"/>
          <p:cNvSpPr txBox="1">
            <a:spLocks noGrp="1"/>
          </p:cNvSpPr>
          <p:nvPr>
            <p:ph type="body" idx="1"/>
          </p:nvPr>
        </p:nvSpPr>
        <p:spPr>
          <a:xfrm>
            <a:off x="225500" y="1583500"/>
            <a:ext cx="3297876" cy="2023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-419" u="sng" dirty="0">
                <a:solidFill>
                  <a:schemeClr val="hlink"/>
                </a:solidFill>
                <a:hlinkClick r:id="rId3"/>
              </a:rPr>
              <a:t>http://www-cs-students.stanford.edu/~blynn/gitmagic/intl/es/book.pdf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endParaRPr dirty="0"/>
          </a:p>
        </p:txBody>
      </p:sp>
      <p:pic>
        <p:nvPicPr>
          <p:cNvPr id="272" name="Google Shape;272;p43"/>
          <p:cNvPicPr preferRelativeResize="0"/>
          <p:nvPr/>
        </p:nvPicPr>
        <p:blipFill rotWithShape="1">
          <a:blip r:embed="rId4">
            <a:alphaModFix/>
          </a:blip>
          <a:srcRect b="42590"/>
          <a:stretch/>
        </p:blipFill>
        <p:spPr>
          <a:xfrm>
            <a:off x="3948137" y="1119007"/>
            <a:ext cx="4949900" cy="295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1945332" y="268941"/>
            <a:ext cx="5163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419" dirty="0"/>
              <a:t>Orígenes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412275" y="1820600"/>
            <a:ext cx="39978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-419" sz="1900">
                <a:latin typeface="Georgia"/>
                <a:ea typeface="Georgia"/>
                <a:cs typeface="Georgia"/>
                <a:sym typeface="Georgia"/>
              </a:rPr>
              <a:t>Proyecto del kernel de Linux</a:t>
            </a:r>
            <a:endParaRPr sz="19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-419" sz="1900">
                <a:latin typeface="Georgia"/>
                <a:ea typeface="Georgia"/>
                <a:cs typeface="Georgia"/>
                <a:sym typeface="Georgia"/>
              </a:rPr>
              <a:t>Se creó para que sea distribuido, rápido y más natural</a:t>
            </a:r>
            <a:endParaRPr sz="19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-419" sz="1900">
                <a:latin typeface="Georgia"/>
                <a:ea typeface="Georgia"/>
                <a:cs typeface="Georgia"/>
                <a:sym typeface="Georgia"/>
              </a:rPr>
              <a:t>Es capaz de manejar proyectos grandes</a:t>
            </a:r>
            <a:endParaRPr sz="19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50892" y="1192075"/>
            <a:ext cx="2702442" cy="317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>
            <a:spLocks noGrp="1"/>
          </p:cNvSpPr>
          <p:nvPr>
            <p:ph type="title"/>
          </p:nvPr>
        </p:nvSpPr>
        <p:spPr>
          <a:xfrm>
            <a:off x="2684424" y="375139"/>
            <a:ext cx="442105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419" dirty="0"/>
              <a:t>Resumen de comandos</a:t>
            </a:r>
            <a:endParaRPr dirty="0"/>
          </a:p>
        </p:txBody>
      </p:sp>
      <p:sp>
        <p:nvSpPr>
          <p:cNvPr id="278" name="Google Shape;278;p44"/>
          <p:cNvSpPr txBox="1">
            <a:spLocks noGrp="1"/>
          </p:cNvSpPr>
          <p:nvPr>
            <p:ph type="body" idx="1"/>
          </p:nvPr>
        </p:nvSpPr>
        <p:spPr>
          <a:xfrm>
            <a:off x="303311" y="1738984"/>
            <a:ext cx="3924740" cy="1742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-419" u="sng" dirty="0">
                <a:solidFill>
                  <a:schemeClr val="hlink"/>
                </a:solidFill>
                <a:hlinkClick r:id="rId3"/>
              </a:rPr>
              <a:t>https://github.github.com/training-kit/downloads/es_ES/github-git-cheat-sheet/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endParaRPr dirty="0"/>
          </a:p>
        </p:txBody>
      </p:sp>
      <p:pic>
        <p:nvPicPr>
          <p:cNvPr id="279" name="Google Shape;279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74385" y="1461194"/>
            <a:ext cx="3883054" cy="2775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5"/>
          <p:cNvSpPr txBox="1">
            <a:spLocks noGrp="1"/>
          </p:cNvSpPr>
          <p:nvPr>
            <p:ph type="title"/>
          </p:nvPr>
        </p:nvSpPr>
        <p:spPr>
          <a:xfrm>
            <a:off x="2043159" y="341558"/>
            <a:ext cx="617231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419" sz="2400" dirty="0"/>
              <a:t>Aprende ramas en </a:t>
            </a:r>
            <a:r>
              <a:rPr lang="es-419" sz="2400" dirty="0" err="1"/>
              <a:t>Git</a:t>
            </a:r>
            <a:r>
              <a:rPr lang="es-419" sz="2400" dirty="0"/>
              <a:t> de forma interactiva</a:t>
            </a:r>
            <a:endParaRPr sz="2400" dirty="0"/>
          </a:p>
        </p:txBody>
      </p:sp>
      <p:sp>
        <p:nvSpPr>
          <p:cNvPr id="285" name="Google Shape;285;p45"/>
          <p:cNvSpPr txBox="1">
            <a:spLocks noGrp="1"/>
          </p:cNvSpPr>
          <p:nvPr>
            <p:ph type="body" idx="1"/>
          </p:nvPr>
        </p:nvSpPr>
        <p:spPr>
          <a:xfrm>
            <a:off x="252977" y="2015615"/>
            <a:ext cx="3673071" cy="183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-419" u="sng" dirty="0">
                <a:solidFill>
                  <a:schemeClr val="hlink"/>
                </a:solidFill>
                <a:hlinkClick r:id="rId3"/>
              </a:rPr>
              <a:t>https://learngitbranching.js.org/?locale=es_ES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endParaRPr dirty="0"/>
          </a:p>
        </p:txBody>
      </p:sp>
      <p:pic>
        <p:nvPicPr>
          <p:cNvPr id="286" name="Google Shape;286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28962" y="1602297"/>
            <a:ext cx="4270421" cy="2878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6"/>
          <p:cNvSpPr txBox="1">
            <a:spLocks noGrp="1"/>
          </p:cNvSpPr>
          <p:nvPr>
            <p:ph type="title"/>
          </p:nvPr>
        </p:nvSpPr>
        <p:spPr>
          <a:xfrm>
            <a:off x="2058808" y="343428"/>
            <a:ext cx="600240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419" sz="2500" dirty="0"/>
              <a:t>También puedes practicar ramas con...</a:t>
            </a:r>
            <a:endParaRPr sz="2500" dirty="0"/>
          </a:p>
        </p:txBody>
      </p:sp>
      <p:sp>
        <p:nvSpPr>
          <p:cNvPr id="292" name="Google Shape;292;p46"/>
          <p:cNvSpPr txBox="1">
            <a:spLocks noGrp="1"/>
          </p:cNvSpPr>
          <p:nvPr>
            <p:ph type="body" idx="1"/>
          </p:nvPr>
        </p:nvSpPr>
        <p:spPr>
          <a:xfrm>
            <a:off x="225500" y="1591138"/>
            <a:ext cx="3943828" cy="1219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-419" u="sng" dirty="0">
                <a:solidFill>
                  <a:schemeClr val="hlink"/>
                </a:solidFill>
                <a:hlinkClick r:id="rId3"/>
              </a:rPr>
              <a:t>http://git-school.github.io/visualizing-git/#cherry-pick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endParaRPr dirty="0"/>
          </a:p>
        </p:txBody>
      </p:sp>
      <p:pic>
        <p:nvPicPr>
          <p:cNvPr id="293" name="Google Shape;293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22333" y="1501629"/>
            <a:ext cx="4328720" cy="2977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4563" y="734309"/>
            <a:ext cx="3674875" cy="367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1965735" y="96614"/>
            <a:ext cx="6042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419" sz="2800" dirty="0"/>
              <a:t>El mismo problema de siempre</a:t>
            </a:r>
            <a:endParaRPr sz="2800" dirty="0"/>
          </a:p>
        </p:txBody>
      </p:sp>
      <p:pic>
        <p:nvPicPr>
          <p:cNvPr id="83" name="Google Shape;8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5767" y="1350628"/>
            <a:ext cx="4906910" cy="3075084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/>
        </p:nvSpPr>
        <p:spPr>
          <a:xfrm>
            <a:off x="482514" y="1615570"/>
            <a:ext cx="3101400" cy="25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419" sz="3200" b="1" i="0" u="none" strike="noStrike" cap="none" dirty="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¡Problemas de colaboración y trabajo en equipo manejando código fuente!</a:t>
            </a:r>
            <a:endParaRPr sz="3200" b="1" i="0" u="none" strike="noStrike" cap="none" dirty="0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2216375" y="186050"/>
            <a:ext cx="574458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419" dirty="0"/>
              <a:t>Sistemas de control de Versiones</a:t>
            </a:r>
            <a:endParaRPr dirty="0"/>
          </a:p>
        </p:txBody>
      </p:sp>
      <p:pic>
        <p:nvPicPr>
          <p:cNvPr id="90" name="Google Shape;9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525" y="1481191"/>
            <a:ext cx="3080538" cy="35308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Google Shape;91;p18"/>
          <p:cNvCxnSpPr/>
          <p:nvPr/>
        </p:nvCxnSpPr>
        <p:spPr>
          <a:xfrm>
            <a:off x="1277444" y="2598007"/>
            <a:ext cx="196500" cy="411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2" name="Google Shape;92;p18"/>
          <p:cNvCxnSpPr/>
          <p:nvPr/>
        </p:nvCxnSpPr>
        <p:spPr>
          <a:xfrm flipH="1">
            <a:off x="2347425" y="2602832"/>
            <a:ext cx="345900" cy="280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3" name="Google Shape;93;p18"/>
          <p:cNvCxnSpPr/>
          <p:nvPr/>
        </p:nvCxnSpPr>
        <p:spPr>
          <a:xfrm>
            <a:off x="2041794" y="3615266"/>
            <a:ext cx="0" cy="383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4" name="Google Shape;94;p18"/>
          <p:cNvSpPr txBox="1"/>
          <p:nvPr/>
        </p:nvSpPr>
        <p:spPr>
          <a:xfrm>
            <a:off x="1441125" y="1078916"/>
            <a:ext cx="12522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419" sz="2600" b="0" i="0" u="none" strike="noStrike" cap="none" dirty="0" err="1">
                <a:solidFill>
                  <a:srgbClr val="FF9900"/>
                </a:solidFill>
                <a:latin typeface="Caveat"/>
                <a:ea typeface="Caveat"/>
                <a:cs typeface="Caveat"/>
                <a:sym typeface="Caveat"/>
              </a:rPr>
              <a:t>Merging</a:t>
            </a:r>
            <a:endParaRPr sz="2600" b="0" i="0" u="none" strike="noStrike" cap="none" dirty="0">
              <a:solidFill>
                <a:srgbClr val="FF99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82738" y="1078916"/>
            <a:ext cx="4437986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4084725" y="3722850"/>
            <a:ext cx="14214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419" sz="2600" b="0" i="0" u="none" strike="noStrike" cap="none" dirty="0">
                <a:solidFill>
                  <a:srgbClr val="FF9900"/>
                </a:solidFill>
                <a:latin typeface="Caveat"/>
                <a:ea typeface="Caveat"/>
                <a:cs typeface="Caveat"/>
                <a:sym typeface="Caveat"/>
              </a:rPr>
              <a:t>Cápsula del tiempo</a:t>
            </a:r>
            <a:endParaRPr sz="2600" b="0" i="0" u="none" strike="noStrike" cap="none" dirty="0">
              <a:solidFill>
                <a:srgbClr val="FF99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2102572" y="105450"/>
            <a:ext cx="451634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419" dirty="0"/>
              <a:t>Ubicación de Repositorios</a:t>
            </a:r>
            <a:endParaRPr dirty="0"/>
          </a:p>
        </p:txBody>
      </p:sp>
      <p:pic>
        <p:nvPicPr>
          <p:cNvPr id="102" name="Google Shape;10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612650"/>
            <a:ext cx="3581745" cy="3269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4019" y="1439025"/>
            <a:ext cx="3883935" cy="331128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/>
        </p:nvSpPr>
        <p:spPr>
          <a:xfrm>
            <a:off x="894022" y="1122675"/>
            <a:ext cx="24171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419" sz="2600" b="0" i="0" u="none" strike="noStrike" cap="none" dirty="0">
                <a:solidFill>
                  <a:srgbClr val="FF9900"/>
                </a:solidFill>
                <a:latin typeface="Caveat"/>
                <a:ea typeface="Caveat"/>
                <a:cs typeface="Caveat"/>
                <a:sym typeface="Caveat"/>
              </a:rPr>
              <a:t>Repo centralizado</a:t>
            </a:r>
            <a:endParaRPr sz="2600" b="0" i="0" u="none" strike="noStrike" cap="none" dirty="0">
              <a:solidFill>
                <a:srgbClr val="FF99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5377437" y="1122675"/>
            <a:ext cx="24171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419" sz="2600" b="0" i="0" u="none" strike="noStrike" cap="none" dirty="0">
                <a:solidFill>
                  <a:srgbClr val="FF9900"/>
                </a:solidFill>
                <a:latin typeface="Caveat"/>
                <a:ea typeface="Caveat"/>
                <a:cs typeface="Caveat"/>
                <a:sym typeface="Caveat"/>
              </a:rPr>
              <a:t>Repos distribuidos</a:t>
            </a:r>
            <a:endParaRPr sz="2600" b="0" i="0" u="none" strike="noStrike" cap="none" dirty="0">
              <a:solidFill>
                <a:srgbClr val="FF99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/>
        </p:nvSpPr>
        <p:spPr>
          <a:xfrm>
            <a:off x="5408125" y="3733225"/>
            <a:ext cx="3469500" cy="12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419" sz="2600" b="0" i="0" u="none" strike="noStrike" cap="none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en inglés DVCS o distributed version control system</a:t>
            </a:r>
            <a:endParaRPr sz="2600" b="0" i="0" u="none" strike="noStrike" cap="none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17" name="Google Shape;117;p21"/>
          <p:cNvSpPr/>
          <p:nvPr/>
        </p:nvSpPr>
        <p:spPr>
          <a:xfrm>
            <a:off x="3922280" y="3261375"/>
            <a:ext cx="1621312" cy="1099994"/>
          </a:xfrm>
          <a:custGeom>
            <a:avLst/>
            <a:gdLst/>
            <a:ahLst/>
            <a:cxnLst/>
            <a:rect l="l" t="t" r="r" b="b"/>
            <a:pathLst>
              <a:path w="42855" h="18552" extrusionOk="0">
                <a:moveTo>
                  <a:pt x="42855" y="17208"/>
                </a:moveTo>
                <a:cubicBezTo>
                  <a:pt x="36496" y="17208"/>
                  <a:pt x="11807" y="20076"/>
                  <a:pt x="4699" y="17208"/>
                </a:cubicBezTo>
                <a:cubicBezTo>
                  <a:pt x="-2408" y="14340"/>
                  <a:pt x="958" y="2868"/>
                  <a:pt x="210" y="0"/>
                </a:cubicBezTo>
              </a:path>
            </a:pathLst>
          </a:cu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723182" y="1035072"/>
            <a:ext cx="4587000" cy="3154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Git</a:t>
            </a:r>
            <a:r>
              <a:rPr lang="es-419" sz="2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 un Sistema de control de Versiones DISTRIBUIDO</a:t>
            </a:r>
            <a:endParaRPr sz="2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3352180" y="145832"/>
            <a:ext cx="224327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419" dirty="0"/>
              <a:t>Ventajas</a:t>
            </a:r>
            <a:endParaRPr dirty="0"/>
          </a:p>
        </p:txBody>
      </p:sp>
      <p:sp>
        <p:nvSpPr>
          <p:cNvPr id="124" name="Google Shape;124;p22"/>
          <p:cNvSpPr txBox="1">
            <a:spLocks noGrp="1"/>
          </p:cNvSpPr>
          <p:nvPr>
            <p:ph type="body" idx="1"/>
          </p:nvPr>
        </p:nvSpPr>
        <p:spPr>
          <a:xfrm>
            <a:off x="425300" y="819200"/>
            <a:ext cx="8493300" cy="43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•"/>
            </a:pPr>
            <a:r>
              <a:rPr lang="es-419" sz="190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 distribuido, que permite el trabajo incluso sin conexión.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•"/>
            </a:pPr>
            <a:r>
              <a:rPr lang="es-419" sz="190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Super rápido y ligero, optimizado para hacer operaciones de control muy rápidas.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•"/>
            </a:pPr>
            <a:r>
              <a:rPr lang="es-419" sz="190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Crear ramas y mezclarlas poco propenso a problemas.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•"/>
            </a:pPr>
            <a:r>
              <a:rPr lang="es-419" sz="190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integridad de la información está asegurada gracias a su modelo de almacenamiento, que permite predecir este tipo de problemas. 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•"/>
            </a:pPr>
            <a:r>
              <a:rPr lang="es-419" sz="190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Permite flujos de trabajo muy flexibles.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•"/>
            </a:pPr>
            <a:r>
              <a:rPr lang="es-419" sz="190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concepto de área de preparación o </a:t>
            </a:r>
            <a:r>
              <a:rPr lang="es-419" sz="19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staging</a:t>
            </a:r>
            <a:r>
              <a:rPr lang="es-419" sz="190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permite versionar los cambios como nos convenga, no todo o nada.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735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s-419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Operaciones locales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735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s-419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Copias instantáneas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2412036" y="138675"/>
            <a:ext cx="346489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419" dirty="0"/>
              <a:t>Instalación de GIT</a:t>
            </a:r>
            <a:endParaRPr dirty="0"/>
          </a:p>
        </p:txBody>
      </p:sp>
      <p:sp>
        <p:nvSpPr>
          <p:cNvPr id="130" name="Google Shape;130;p23"/>
          <p:cNvSpPr txBox="1">
            <a:spLocks noGrp="1"/>
          </p:cNvSpPr>
          <p:nvPr>
            <p:ph type="body" idx="1"/>
          </p:nvPr>
        </p:nvSpPr>
        <p:spPr>
          <a:xfrm>
            <a:off x="457519" y="1235194"/>
            <a:ext cx="3461719" cy="3270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419" dirty="0">
                <a:latin typeface="Georgia"/>
                <a:ea typeface="Georgia"/>
                <a:cs typeface="Georgia"/>
                <a:sym typeface="Georgia"/>
              </a:rPr>
              <a:t>Es multiplataforma. Se puede instalar en cualquier sistema operativo: Linux, OS X (Mac) y Windows.</a:t>
            </a:r>
            <a:endParaRPr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419" dirty="0">
                <a:latin typeface="Georgia"/>
                <a:ea typeface="Georgia"/>
                <a:cs typeface="Georgia"/>
                <a:sym typeface="Georgia"/>
              </a:rPr>
              <a:t>Automáticamente se descargará la versión más adecuada.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31" name="Google Shape;13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4482" y="1027735"/>
            <a:ext cx="4774018" cy="297410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/>
          <p:nvPr/>
        </p:nvSpPr>
        <p:spPr>
          <a:xfrm>
            <a:off x="7155712" y="2856647"/>
            <a:ext cx="1762788" cy="1212111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3"/>
          <p:cNvSpPr txBox="1"/>
          <p:nvPr/>
        </p:nvSpPr>
        <p:spPr>
          <a:xfrm>
            <a:off x="541407" y="4318200"/>
            <a:ext cx="830897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 b="0" i="1" u="sng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https://git-scm.com/book/es/v2/Inicio---Sobre-el-Control-de-Versiones-Instalaci%C3%B3n-de-Git</a:t>
            </a:r>
            <a:r>
              <a:rPr lang="es-419" sz="1400" b="0" i="1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478</Words>
  <Application>Microsoft Office PowerPoint</Application>
  <PresentationFormat>On-screen Show (16:9)</PresentationFormat>
  <Paragraphs>106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Montserrat</vt:lpstr>
      <vt:lpstr>Lato</vt:lpstr>
      <vt:lpstr>Arial</vt:lpstr>
      <vt:lpstr>Caveat</vt:lpstr>
      <vt:lpstr>Calibri</vt:lpstr>
      <vt:lpstr>Georgia</vt:lpstr>
      <vt:lpstr>Arial Narrow</vt:lpstr>
      <vt:lpstr>Roboto Mono</vt:lpstr>
      <vt:lpstr>Simple Light</vt:lpstr>
      <vt:lpstr>PowerPoint Presentation</vt:lpstr>
      <vt:lpstr>Sistema de Control de Versiones</vt:lpstr>
      <vt:lpstr>Orígenes</vt:lpstr>
      <vt:lpstr>El mismo problema de siempre</vt:lpstr>
      <vt:lpstr>Sistemas de control de Versiones</vt:lpstr>
      <vt:lpstr>Ubicación de Repositorios</vt:lpstr>
      <vt:lpstr>PowerPoint Presentation</vt:lpstr>
      <vt:lpstr>Ventajas</vt:lpstr>
      <vt:lpstr>Instalación de GIT</vt:lpstr>
      <vt:lpstr>Instalación de GIT</vt:lpstr>
      <vt:lpstr>Instalación de GIT</vt:lpstr>
      <vt:lpstr>Instalación de GIT</vt:lpstr>
      <vt:lpstr>Instalación de GIT</vt:lpstr>
      <vt:lpstr>Instalación de GIT</vt:lpstr>
      <vt:lpstr>Instalación de GIT</vt:lpstr>
      <vt:lpstr>Trabajando con Git</vt:lpstr>
      <vt:lpstr>Ayuda desde la línea de comandos</vt:lpstr>
      <vt:lpstr>Comandos Básicos</vt:lpstr>
      <vt:lpstr>git help</vt:lpstr>
      <vt:lpstr>Configurando Git</vt:lpstr>
      <vt:lpstr>Flujo de Trabajo</vt:lpstr>
      <vt:lpstr>Flujo de Trabajo</vt:lpstr>
      <vt:lpstr>Flujo de Trabajo</vt:lpstr>
      <vt:lpstr>DEMO</vt:lpstr>
      <vt:lpstr>PowerPoint Presentation</vt:lpstr>
      <vt:lpstr>¿Cómo colaborar en un proyecto de Git?</vt:lpstr>
      <vt:lpstr>Flujo de Trabajo en Git</vt:lpstr>
      <vt:lpstr>Git: la guía sencilla</vt:lpstr>
      <vt:lpstr>Prefieres un libro...</vt:lpstr>
      <vt:lpstr>Resumen de comandos</vt:lpstr>
      <vt:lpstr>Aprende ramas en Git de forma interactiva</vt:lpstr>
      <vt:lpstr>También puedes practicar ramas con...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Narciso</cp:lastModifiedBy>
  <cp:revision>5</cp:revision>
  <dcterms:modified xsi:type="dcterms:W3CDTF">2021-05-14T19:08:50Z</dcterms:modified>
</cp:coreProperties>
</file>